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12188952"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media/image3.png>
</file>

<file path=ppt/media/image4.pn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abstract-blue-background-poster-with-dynamic-triangle-frame-border-blue-white-business-presentation-background-with-modern-technology-network-concept-vector-illustration_181182-19578_1755920915250.jp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ctrTitle"/>
          </p:nvPr>
        </p:nvSpPr>
        <p:spPr/>
        <p:txBody>
          <a:bodyPr/>
          <a:lstStyle/>
          <a:p>
            <a:pPr algn="ctr">
              <a:defRPr sz="3600"/>
            </a:pPr>
            <a:r>
              <a:t>Taqdimot</a:t>
            </a:r>
          </a:p>
        </p:txBody>
      </p:sp>
      <p:sp>
        <p:nvSpPr>
          <p:cNvPr id="3" name="Subtitle 2"/>
          <p:cNvSpPr>
            <a:spLocks noGrp="1"/>
          </p:cNvSpPr>
          <p:nvPr>
            <p:ph type="subTitle" idx="1"/>
          </p:nvPr>
        </p:nvSpPr>
        <p:spPr/>
        <p:txBody>
          <a:bodyPr/>
          <a:lstStyle/>
          <a:p>
            <a:pPr algn="ctr">
              <a:defRPr sz="2000"/>
            </a:pPr>
            <a:r>
              <a:t>Bialogia</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5" name="Picture 4" descr="abstract-blue-background-poster-with-dynamic-triangle-frame-border-blue-white-business-presentation-background-with-modern-technology-network-concept-vector-illustration_181182-19578_1755920915250.jpg"/>
          <p:cNvPicPr>
            <a:picLocks noChangeAspect="1"/>
          </p:cNvPicPr>
          <p:nvPr/>
        </p:nvPicPr>
        <p:blipFill>
          <a:blip r:embed="rId3"/>
          <a:stretch>
            <a:fillRect/>
          </a:stretch>
        </p:blipFill>
        <p:spPr>
          <a:xfrm>
            <a:off x="0" y="0"/>
            <a:ext cx="12188952" cy="6858000"/>
          </a:xfrm>
          <a:prstGeom prst="rect">
            <a:avLst/>
          </a:prstGeom>
        </p:spPr>
      </p:pic>
      <p:sp>
        <p:nvSpPr>
          <p:cNvPr id="2" name="TextBox 1"/>
          <p:cNvSpPr txBox="1"/>
          <p:nvPr/>
        </p:nvSpPr>
        <p:spPr>
          <a:xfrm>
            <a:off x="457200" y="457200"/>
            <a:ext cx="10972800" cy="914400"/>
          </a:xfrm>
          <a:prstGeom prst="rect">
            <a:avLst/>
          </a:prstGeom>
          <a:noFill/>
        </p:spPr>
        <p:txBody>
          <a:bodyPr wrap="none">
            <a:spAutoFit/>
          </a:bodyPr>
          <a:lstStyle/>
          <a:p>
            <a:pPr algn="ctr">
              <a:defRPr sz="3200" b="1">
                <a:solidFill>
                  <a:srgbClr val="000000"/>
                </a:solidFill>
              </a:defRPr>
            </a:pPr>
            <a:r>
              <a:t>Bialogiya: Tirik Tabiat Ilmi</a:t>
            </a:r>
          </a:p>
        </p:txBody>
      </p:sp>
      <p:sp>
        <p:nvSpPr>
          <p:cNvPr id="3" name="TextBox 2"/>
          <p:cNvSpPr txBox="1"/>
          <p:nvPr/>
        </p:nvSpPr>
        <p:spPr>
          <a:xfrm>
            <a:off x="457200" y="1828800"/>
            <a:ext cx="5486400" cy="4572000"/>
          </a:xfrm>
          <a:prstGeom prst="rect">
            <a:avLst/>
          </a:prstGeom>
          <a:noFill/>
        </p:spPr>
        <p:txBody>
          <a:bodyPr wrap="square">
            <a:spAutoFit/>
          </a:bodyPr>
          <a:lstStyle/>
          <a:p>
            <a:pPr algn="l">
              <a:defRPr sz="1800" b="1">
                <a:solidFill>
                  <a:srgbClr val="000000"/>
                </a:solidFill>
              </a:defRPr>
            </a:pPr>
            <a:r>
              <a:t>Bialogiya tirik organizmlar hayotini o‘rganadigan fan bo‘lib, u biologik jarayonlar, tuzilmalar va evolyutsiyani tahlil qiladi. Bu fan hayvonlar, o‘simliklar, mikroorganizmlar va ularning atrof-muhit bilan o‘zaro ta’sirini qamrab oladi. Bialogiya turli sohalarga ajraladi, jumladan, molekulyar biologiya, ekologiya va genetikani o‘z ichiga oladi. Ushbu fan organizmlar hayotini tushunish va turli muammolarni, jumladan, sog‘liqni saqlash, qishloq xo‘jaligi va ekologiya masalalarini hal qilishda muhim rol o‘ynaydi. Zamonaviy biologik tadqiqotlar texnologiya yordamida yanada rivojlanmoqda.</a:t>
            </a:r>
          </a:p>
        </p:txBody>
      </p:sp>
      <p:pic>
        <p:nvPicPr>
          <p:cNvPr id="4" name="Picture 3" descr="dalle_slide_10.png"/>
          <p:cNvPicPr>
            <a:picLocks noChangeAspect="1"/>
          </p:cNvPicPr>
          <p:nvPr/>
        </p:nvPicPr>
        <p:blipFill>
          <a:blip r:embed="rId2"/>
          <a:stretch>
            <a:fillRect/>
          </a:stretch>
        </p:blipFill>
        <p:spPr>
          <a:xfrm>
            <a:off x="6217920" y="1828800"/>
            <a:ext cx="5486400" cy="4572000"/>
          </a:xfrm>
          <a:prstGeom prst="rect">
            <a:avLst/>
          </a:prstGeom>
        </p:spPr>
      </p:pic>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5" name="Picture 4" descr="abstract-blue-background-poster-with-dynamic-triangle-frame-border-blue-white-business-presentation-background-with-modern-technology-network-concept-vector-illustration_181182-19578_1755920915250.jpg"/>
          <p:cNvPicPr>
            <a:picLocks noChangeAspect="1"/>
          </p:cNvPicPr>
          <p:nvPr/>
        </p:nvPicPr>
        <p:blipFill>
          <a:blip r:embed="rId3"/>
          <a:stretch>
            <a:fillRect/>
          </a:stretch>
        </p:blipFill>
        <p:spPr>
          <a:xfrm>
            <a:off x="0" y="0"/>
            <a:ext cx="12188952" cy="6858000"/>
          </a:xfrm>
          <a:prstGeom prst="rect">
            <a:avLst/>
          </a:prstGeom>
        </p:spPr>
      </p:pic>
      <p:sp>
        <p:nvSpPr>
          <p:cNvPr id="2" name="TextBox 1"/>
          <p:cNvSpPr txBox="1"/>
          <p:nvPr/>
        </p:nvSpPr>
        <p:spPr>
          <a:xfrm>
            <a:off x="457200" y="457200"/>
            <a:ext cx="10972800" cy="914400"/>
          </a:xfrm>
          <a:prstGeom prst="rect">
            <a:avLst/>
          </a:prstGeom>
          <a:noFill/>
        </p:spPr>
        <p:txBody>
          <a:bodyPr wrap="none">
            <a:spAutoFit/>
          </a:bodyPr>
          <a:lstStyle/>
          <a:p>
            <a:pPr algn="ctr">
              <a:defRPr sz="3200" b="1">
                <a:solidFill>
                  <a:srgbClr val="000000"/>
                </a:solidFill>
              </a:defRPr>
            </a:pPr>
          </a:p>
        </p:txBody>
      </p:sp>
      <p:sp>
        <p:nvSpPr>
          <p:cNvPr id="3" name="TextBox 2"/>
          <p:cNvSpPr txBox="1"/>
          <p:nvPr/>
        </p:nvSpPr>
        <p:spPr>
          <a:xfrm>
            <a:off x="457200" y="1828800"/>
            <a:ext cx="5486400" cy="4572000"/>
          </a:xfrm>
          <a:prstGeom prst="rect">
            <a:avLst/>
          </a:prstGeom>
          <a:noFill/>
        </p:spPr>
        <p:txBody>
          <a:bodyPr wrap="square">
            <a:spAutoFit/>
          </a:bodyPr>
          <a:lstStyle/>
          <a:p>
            <a:pPr algn="l">
              <a:defRPr sz="1800" b="1">
                <a:solidFill>
                  <a:srgbClr val="000000"/>
                </a:solidFill>
              </a:defRPr>
            </a:pPr>
            <a:r>
              <a:t>Bialogiya - bu hayotning turli qirralarini o'rganadigan ilmiy soha bo'lib, uning asosiy vazifasi organizmlar, ularning tuzilishi, funksiyalari va evolyutsiyasini o'rganishdir. Molekulyar darajadan tortib, ekologik tizimlargacha bo'lgan har xil darajalarda hayotni tahlil qiladi. Bialogiya, shuningdek, genetik materiallar va ularning naslga o'tishini ham o'rganadi. Bu soha fan tadqiqotlari uchun muhim ahamiyatga ega bo'lib, tibbiyot, agrar fanlar va ekologiya kabi ko'plab sohalarga asosiy ma'lumotlarni taqdim etadi.</a:t>
            </a:r>
          </a:p>
        </p:txBody>
      </p:sp>
      <p:pic>
        <p:nvPicPr>
          <p:cNvPr id="4" name="Picture 3" descr="dalle_slide_2.png"/>
          <p:cNvPicPr>
            <a:picLocks noChangeAspect="1"/>
          </p:cNvPicPr>
          <p:nvPr/>
        </p:nvPicPr>
        <p:blipFill>
          <a:blip r:embed="rId2"/>
          <a:stretch>
            <a:fillRect/>
          </a:stretch>
        </p:blipFill>
        <p:spPr>
          <a:xfrm>
            <a:off x="6217920" y="1828800"/>
            <a:ext cx="5486400" cy="45720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6" name="Picture 5" descr="abstract-blue-background-poster-with-dynamic-triangle-frame-border-blue-white-business-presentation-background-with-modern-technology-network-concept-vector-illustration_181182-19578_1755920915250.jpg"/>
          <p:cNvPicPr>
            <a:picLocks noChangeAspect="1"/>
          </p:cNvPicPr>
          <p:nvPr/>
        </p:nvPicPr>
        <p:blipFill>
          <a:blip r:embed="rId2"/>
          <a:stretch>
            <a:fillRect/>
          </a:stretch>
        </p:blipFill>
        <p:spPr>
          <a:xfrm>
            <a:off x="0" y="0"/>
            <a:ext cx="12188952" cy="6858000"/>
          </a:xfrm>
          <a:prstGeom prst="rect">
            <a:avLst/>
          </a:prstGeom>
        </p:spPr>
      </p:pic>
      <p:sp>
        <p:nvSpPr>
          <p:cNvPr id="2" name="TextBox 1"/>
          <p:cNvSpPr txBox="1"/>
          <p:nvPr/>
        </p:nvSpPr>
        <p:spPr>
          <a:xfrm>
            <a:off x="457200" y="457200"/>
            <a:ext cx="10972800" cy="914400"/>
          </a:xfrm>
          <a:prstGeom prst="rect">
            <a:avLst/>
          </a:prstGeom>
          <a:noFill/>
        </p:spPr>
        <p:txBody>
          <a:bodyPr wrap="none">
            <a:spAutoFit/>
          </a:bodyPr>
          <a:lstStyle/>
          <a:p>
            <a:pPr algn="ctr">
              <a:defRPr sz="3200" b="1">
                <a:solidFill>
                  <a:srgbClr val="000000"/>
                </a:solidFill>
              </a:defRPr>
            </a:pP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solidFill>
                  <a:srgbClr val="000000"/>
                </a:solidFill>
                <a:latin typeface="Times New Roman"/>
              </a:defRPr>
            </a:pPr>
            <a:r>
              <a:t>Genetika</a:t>
            </a:r>
          </a:p>
          <a:p>
            <a:pPr algn="l">
              <a:defRPr sz="1200">
                <a:solidFill>
                  <a:srgbClr val="000000"/>
                </a:solidFill>
                <a:latin typeface="Times New Roman"/>
              </a:defRPr>
            </a:pPr>
            <a:r>
              <a:t>Genetika bialogiyaning muhim bo'limi bo'lib, organizmlarning irsiyati va genetik materiallarini o'rganadi. Bu soha DNK va RNK ning tuzilishi, ularning funksiyalari, genetik kod va irsiyat qanday ishlashini tahlil qiladi. Genetika tadqiqotlari orqali naslga o'tadigan kasalliklar va ularning oldini olish usullari aniqlanadi. Shuningdek, genetik manipulyatsiyalar yangi texnologiyalar va dorilar yaratishda muhim rol o'ynaydi.</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solidFill>
                  <a:srgbClr val="000000"/>
                </a:solidFill>
                <a:latin typeface="Times New Roman"/>
              </a:defRPr>
            </a:pPr>
            <a:r>
              <a:t>Ekologiya</a:t>
            </a:r>
          </a:p>
          <a:p>
            <a:pPr algn="l">
              <a:defRPr sz="1200">
                <a:solidFill>
                  <a:srgbClr val="000000"/>
                </a:solidFill>
                <a:latin typeface="Times New Roman"/>
              </a:defRPr>
            </a:pPr>
            <a:r>
              <a:t>Ekologiya bialogiyaning boshqa bir muhim bo'limi bo'lib, organizmlar va ularning yashash muhitidagi o'zaro aloqalarini o'rganadi. Bu fan yashash muhitlarining holati, biotsenozlar va ekosistemalar tuzilishi, energiya oqimlari va moddalar aylanishini tahlil qiladi. Ekologiya inson faoliyatining tabiiy muhitga ta'sirini o'rganish va ekologik muammolarni hal qilishda muhim rol o'ynaydi.</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solidFill>
                  <a:srgbClr val="000000"/>
                </a:solidFill>
                <a:latin typeface="Times New Roman"/>
              </a:defRPr>
            </a:pPr>
            <a:r>
              <a:t>Evolyutsiya</a:t>
            </a:r>
          </a:p>
          <a:p>
            <a:pPr algn="l">
              <a:defRPr sz="1200">
                <a:solidFill>
                  <a:srgbClr val="000000"/>
                </a:solidFill>
                <a:latin typeface="Times New Roman"/>
              </a:defRPr>
            </a:pPr>
            <a:r>
              <a:t>Evolyutsiya - bialogiyada organizmlarning vaqt davomida o'zgarishi va rivojlanishini o'rganadigan bo'limdir. Ushbu fan tabiiy tanlanish, mutatsiyalar va genetik drift kabilarni tahlil qiladi. Evolyutsiya nazariyasi hayotning xilma-xilligini va organizmlarning moslashuvchanligini tushuntirishga yordam beradi. Evolyutsiya fanlari orqali hayot tarixi va organizmlarning o'zaro bog'liqligi haqida bilimlar kengayadi.</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abstract-blue-background-poster-with-dynamic-triangle-frame-border-blue-white-business-presentation-background-with-modern-technology-network-concept-vector-illustration_181182-19578_1755920915250.jp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title"/>
          </p:nvPr>
        </p:nvSpPr>
        <p:spPr/>
        <p:txBody>
          <a:bodyPr/>
          <a:lstStyle/>
          <a:p>
            <a:pPr algn="ctr">
              <a:defRPr sz="2800" b="1"/>
            </a:pPr>
            <a:r>
              <a:t>Biologiyaning Asosiy Yo'nalishlari</a:t>
            </a:r>
          </a:p>
        </p:txBody>
      </p:sp>
      <p:sp>
        <p:nvSpPr>
          <p:cNvPr id="3" name="Content Placeholder 2"/>
          <p:cNvSpPr>
            <a:spLocks noGrp="1"/>
          </p:cNvSpPr>
          <p:nvPr>
            <p:ph idx="1"/>
          </p:nvPr>
        </p:nvSpPr>
        <p:spPr/>
        <p:txBody>
          <a:bodyPr wrap="square"/>
          <a:lstStyle/>
          <a:p>
            <a:pPr algn="l">
              <a:defRPr sz="1800"/>
            </a:pPr>
            <a:r>
              <a:t>• Biologiya tirik organizmlarni o'rganish uchun keng qamrovli fan bo'lib, uning asosiy yo'nalishlaridan biri genetika hisoblanadi. Genetika organizmlarning nasldan-naslga o'tishi, genlarning tuzilishi, funktsiyasi va irsiy kasalliklarning kelib chiqishini o'rganadi. Genetik tadqiqotlar turli organizmlar, jumladan, odamlar uchun muhim bo'lgan genetik muammolarni hal qilishga yordam beradi.</a:t>
            </a:r>
          </a:p>
          <a:p>
            <a:pPr algn="l">
              <a:defRPr sz="1800"/>
            </a:pPr>
            <a:r>
              <a:t>• Ekologiya biologiyaning yana bir muhim yo'nalishi bo'lib, u organizmlarning o'zaro va atrof-muhit bilan munosabatlarini o'rganadi. Ekologiya ekotizimlarning barqarorligini saqlash, resurslardan oqilona foydalanish va global ekologik muammolarni hal qilish uchun zarur bo'lgan bilimlarni taqdim etadi. Bu yo'nalish, shuningdek, biologik xilma-xillikni saqlashga katta e'tibor qaratadi.</a:t>
            </a:r>
          </a:p>
          <a:p>
            <a:pPr algn="l">
              <a:defRPr sz="1800"/>
            </a:pPr>
            <a:r>
              <a:t>• Biokimyo biologiyaning kimyoviy jihatlariga e'tibor qaratadi va organizmlarning molekulyar darajadagi kimyoviy jarayonlarini o'rganadi. Biokimyo hujayralarning energiya ishlab chiqarishi, oqsillar va boshqa biomolekulalarning sintezi va metabolizmi bilan bog'liq jarayonlarni tushunishga yordam beradi. Ushbu yo'nalish tibbiyotda yangi dorilarni ishlab chiqishda muhim ahamiyatga ega.</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5" name="Picture 4" descr="abstract-blue-background-poster-with-dynamic-triangle-frame-border-blue-white-business-presentation-background-with-modern-technology-network-concept-vector-illustration_181182-19578_1755920915250.jpg"/>
          <p:cNvPicPr>
            <a:picLocks noChangeAspect="1"/>
          </p:cNvPicPr>
          <p:nvPr/>
        </p:nvPicPr>
        <p:blipFill>
          <a:blip r:embed="rId3"/>
          <a:stretch>
            <a:fillRect/>
          </a:stretch>
        </p:blipFill>
        <p:spPr>
          <a:xfrm>
            <a:off x="0" y="0"/>
            <a:ext cx="12188952" cy="6858000"/>
          </a:xfrm>
          <a:prstGeom prst="rect">
            <a:avLst/>
          </a:prstGeom>
        </p:spPr>
      </p:pic>
      <p:sp>
        <p:nvSpPr>
          <p:cNvPr id="2" name="TextBox 1"/>
          <p:cNvSpPr txBox="1"/>
          <p:nvPr/>
        </p:nvSpPr>
        <p:spPr>
          <a:xfrm>
            <a:off x="457200" y="457200"/>
            <a:ext cx="10972800" cy="914400"/>
          </a:xfrm>
          <a:prstGeom prst="rect">
            <a:avLst/>
          </a:prstGeom>
          <a:noFill/>
        </p:spPr>
        <p:txBody>
          <a:bodyPr wrap="none">
            <a:spAutoFit/>
          </a:bodyPr>
          <a:lstStyle/>
          <a:p>
            <a:pPr algn="ctr">
              <a:defRPr sz="3200" b="1">
                <a:solidFill>
                  <a:srgbClr val="000000"/>
                </a:solidFill>
              </a:defRPr>
            </a:pPr>
            <a:r>
              <a:t>Biologiya Tadqiqot Metodlari</a:t>
            </a:r>
          </a:p>
        </p:txBody>
      </p:sp>
      <p:sp>
        <p:nvSpPr>
          <p:cNvPr id="3" name="TextBox 2"/>
          <p:cNvSpPr txBox="1"/>
          <p:nvPr/>
        </p:nvSpPr>
        <p:spPr>
          <a:xfrm>
            <a:off x="457200" y="1828800"/>
            <a:ext cx="5486400" cy="4572000"/>
          </a:xfrm>
          <a:prstGeom prst="rect">
            <a:avLst/>
          </a:prstGeom>
          <a:noFill/>
        </p:spPr>
        <p:txBody>
          <a:bodyPr wrap="square">
            <a:spAutoFit/>
          </a:bodyPr>
          <a:lstStyle/>
          <a:p>
            <a:pPr algn="l">
              <a:defRPr sz="1800" b="1">
                <a:solidFill>
                  <a:srgbClr val="000000"/>
                </a:solidFill>
              </a:defRPr>
            </a:pPr>
            <a:r>
              <a:t>Biologiya tadqiqotlarida turli xil metodlar qo'llaniladi, bu esa fan sohasidagi tadqiqotlar samaradorligini oshiradi. Mikroskopiya hujayralarning va to'qimalarning mikrostrukturalarini ko'rish imkonini beradi, bu orqali hujayra ichidagi murakkab jarayonlarni aniqlash mumkin. Shu bilan birga, molekulyar biologiya metodlari genlarning tuzilishini va funktsiyasini o'rganishda qo'llaniladi. Tajriba va kuzatishlar esa biologlarning tabiiy sharoitda organizmlar va ularning atrof-muhit bilan o'zaro ta'sirini o'rganishga yordam beradi.</a:t>
            </a:r>
          </a:p>
        </p:txBody>
      </p:sp>
      <p:pic>
        <p:nvPicPr>
          <p:cNvPr id="4" name="Picture 3" descr="dalle_slide_5.png"/>
          <p:cNvPicPr>
            <a:picLocks noChangeAspect="1"/>
          </p:cNvPicPr>
          <p:nvPr/>
        </p:nvPicPr>
        <p:blipFill>
          <a:blip r:embed="rId2"/>
          <a:stretch>
            <a:fillRect/>
          </a:stretch>
        </p:blipFill>
        <p:spPr>
          <a:xfrm>
            <a:off x="6217920" y="1828800"/>
            <a:ext cx="5486400" cy="45720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abstract-blue-background-poster-with-dynamic-triangle-frame-border-blue-white-business-presentation-background-with-modern-technology-network-concept-vector-illustration_181182-19578_1755920915250.jp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title"/>
          </p:nvPr>
        </p:nvSpPr>
        <p:spPr/>
        <p:txBody>
          <a:bodyPr/>
          <a:lstStyle/>
          <a:p>
            <a:pPr algn="ctr">
              <a:defRPr sz="2800" b="1"/>
            </a:pPr>
            <a:r>
              <a:t>Biologiyada Zamonaviy Yondashuvlar</a:t>
            </a:r>
          </a:p>
        </p:txBody>
      </p:sp>
      <p:sp>
        <p:nvSpPr>
          <p:cNvPr id="3" name="Content Placeholder 2"/>
          <p:cNvSpPr>
            <a:spLocks noGrp="1"/>
          </p:cNvSpPr>
          <p:nvPr>
            <p:ph idx="1"/>
          </p:nvPr>
        </p:nvSpPr>
        <p:spPr/>
        <p:txBody>
          <a:bodyPr wrap="square"/>
          <a:lstStyle/>
          <a:p>
            <a:pPr algn="l">
              <a:defRPr sz="1800">
                <a:latin typeface="Times New Roman"/>
              </a:defRPr>
            </a:pPr>
            <a:r>
              <a:t>1. 1. Genomika</a:t>
            </a:r>
          </a:p>
          <a:p>
            <a:pPr algn="l" lvl="1">
              <a:defRPr sz="1800">
                <a:latin typeface="Times New Roman"/>
              </a:defRPr>
            </a:pPr>
            <a:r>
              <a:t>2. Genomika biologiyaning zamonaviy sohalaridan bo'lib, organizmlarning genomlarini to'liq o'rganadi. Ushbu yondashuv genetik ma'lumotlarni tahlil qilish uchun zamonaviy texnologiyalarni qo'llaydi va turli kasalliklarning genetik asoslarini tushunish imkonini beradi. Genomika, shuningdek, shaxsiy tibbiyotda, ya'ni har bir bemor uchun individual davolash strategiyalarini ishlab chiqishda muhim o'rin tutadi.</a:t>
            </a:r>
          </a:p>
          <a:p>
            <a:pPr algn="l" lvl="2">
              <a:defRPr sz="1800">
                <a:latin typeface="Times New Roman"/>
              </a:defRPr>
            </a:pPr>
            <a:r>
              <a:t>3. 2. Bioinformatika</a:t>
            </a:r>
          </a:p>
          <a:p>
            <a:pPr algn="l" lvl="3">
              <a:defRPr sz="1800">
                <a:latin typeface="Times New Roman"/>
              </a:defRPr>
            </a:pPr>
            <a:r>
              <a:t>4. Bioinformatika biologik ma'lumotlarni tahlil qilishda kompyuter texnologiyalaridan foydalanadi. Ushbu yondashuv katta hajmdagi genetik va molekulyar ma'lumotlarni saqlash, tahlil qilish va vizualizatsiya qilish imkonini beradi. Bioinformatika biologik tadqiqotlar samaradorligini oshiradi va yangi bilimlarni hosil qilishda muhim rol o'ynaydi.</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5" name="Picture 4" descr="abstract-blue-background-poster-with-dynamic-triangle-frame-border-blue-white-business-presentation-background-with-modern-technology-network-concept-vector-illustration_181182-19578_1755920915250.jpg"/>
          <p:cNvPicPr>
            <a:picLocks noChangeAspect="1"/>
          </p:cNvPicPr>
          <p:nvPr/>
        </p:nvPicPr>
        <p:blipFill>
          <a:blip r:embed="rId3"/>
          <a:stretch>
            <a:fillRect/>
          </a:stretch>
        </p:blipFill>
        <p:spPr>
          <a:xfrm>
            <a:off x="0" y="0"/>
            <a:ext cx="12188952" cy="6858000"/>
          </a:xfrm>
          <a:prstGeom prst="rect">
            <a:avLst/>
          </a:prstGeom>
        </p:spPr>
      </p:pic>
      <p:sp>
        <p:nvSpPr>
          <p:cNvPr id="2" name="TextBox 1"/>
          <p:cNvSpPr txBox="1"/>
          <p:nvPr/>
        </p:nvSpPr>
        <p:spPr>
          <a:xfrm>
            <a:off x="457200" y="457200"/>
            <a:ext cx="10972800" cy="914400"/>
          </a:xfrm>
          <a:prstGeom prst="rect">
            <a:avLst/>
          </a:prstGeom>
          <a:noFill/>
        </p:spPr>
        <p:txBody>
          <a:bodyPr wrap="none">
            <a:spAutoFit/>
          </a:bodyPr>
          <a:lstStyle/>
          <a:p>
            <a:pPr algn="ctr">
              <a:defRPr sz="3200" b="1">
                <a:solidFill>
                  <a:srgbClr val="000000"/>
                </a:solidFill>
              </a:defRPr>
            </a:pPr>
            <a:r>
              <a:t>Biologiyada fotosintez jarayoni</a:t>
            </a:r>
          </a:p>
        </p:txBody>
      </p:sp>
      <p:sp>
        <p:nvSpPr>
          <p:cNvPr id="3" name="TextBox 2"/>
          <p:cNvSpPr txBox="1"/>
          <p:nvPr/>
        </p:nvSpPr>
        <p:spPr>
          <a:xfrm>
            <a:off x="457200" y="1828800"/>
            <a:ext cx="5486400" cy="4572000"/>
          </a:xfrm>
          <a:prstGeom prst="rect">
            <a:avLst/>
          </a:prstGeom>
          <a:noFill/>
        </p:spPr>
        <p:txBody>
          <a:bodyPr wrap="square">
            <a:spAutoFit/>
          </a:bodyPr>
          <a:lstStyle/>
          <a:p>
            <a:pPr algn="l">
              <a:defRPr sz="1800" b="1">
                <a:solidFill>
                  <a:srgbClr val="000000"/>
                </a:solidFill>
              </a:defRPr>
            </a:pPr>
            <a:r>
              <a:t>Fotosintez jarayoni o'simliklar, yosunlar va ba'zi bakteriyalar tomonidan amalga oshiriladigan murakkab biokimyoviy jarayondir. Ushbu jarayon davomida quyosh nurlari, karbonat angidrid va suvni qabul qilib, kislorod va uglevod ishlab chiqariladi. Xloroplastlar ichida joylashgan xlorofill pigmentlari quyosh nurlarini yutib, ulardan energiya hosil qiladi. Bu energiya ATP va NADPH shaklida saqlanib, Kelvin sikli orqali organik moddalarga aylanadi. Fotosintez jarayoni dunyodagi hayot uchun asosiy energiya manbai hisoblanadi.</a:t>
            </a:r>
          </a:p>
        </p:txBody>
      </p:sp>
      <p:pic>
        <p:nvPicPr>
          <p:cNvPr id="4" name="Picture 3" descr="dalle_slide_7.png"/>
          <p:cNvPicPr>
            <a:picLocks noChangeAspect="1"/>
          </p:cNvPicPr>
          <p:nvPr/>
        </p:nvPicPr>
        <p:blipFill>
          <a:blip r:embed="rId2"/>
          <a:stretch>
            <a:fillRect/>
          </a:stretch>
        </p:blipFill>
        <p:spPr>
          <a:xfrm>
            <a:off x="6217920" y="1828800"/>
            <a:ext cx="5486400" cy="457200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6" name="Picture 5" descr="abstract-blue-background-poster-with-dynamic-triangle-frame-border-blue-white-business-presentation-background-with-modern-technology-network-concept-vector-illustration_181182-19578_1755920915250.jpg"/>
          <p:cNvPicPr>
            <a:picLocks noChangeAspect="1"/>
          </p:cNvPicPr>
          <p:nvPr/>
        </p:nvPicPr>
        <p:blipFill>
          <a:blip r:embed="rId2"/>
          <a:stretch>
            <a:fillRect/>
          </a:stretch>
        </p:blipFill>
        <p:spPr>
          <a:xfrm>
            <a:off x="0" y="0"/>
            <a:ext cx="12188952" cy="6858000"/>
          </a:xfrm>
          <a:prstGeom prst="rect">
            <a:avLst/>
          </a:prstGeom>
        </p:spPr>
      </p:pic>
      <p:sp>
        <p:nvSpPr>
          <p:cNvPr id="2" name="TextBox 1"/>
          <p:cNvSpPr txBox="1"/>
          <p:nvPr/>
        </p:nvSpPr>
        <p:spPr>
          <a:xfrm>
            <a:off x="457200" y="457200"/>
            <a:ext cx="10972800" cy="914400"/>
          </a:xfrm>
          <a:prstGeom prst="rect">
            <a:avLst/>
          </a:prstGeom>
          <a:noFill/>
        </p:spPr>
        <p:txBody>
          <a:bodyPr wrap="none">
            <a:spAutoFit/>
          </a:bodyPr>
          <a:lstStyle/>
          <a:p>
            <a:pPr algn="ctr">
              <a:defRPr sz="3200" b="1">
                <a:solidFill>
                  <a:srgbClr val="000000"/>
                </a:solidFill>
              </a:defRPr>
            </a:pPr>
            <a:r>
              <a:t>Fotosintezning biologik ahamiyati</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solidFill>
                  <a:srgbClr val="000000"/>
                </a:solidFill>
                <a:latin typeface="Times New Roman"/>
              </a:defRPr>
            </a:pPr>
            <a:r>
              <a:t>Energiya ishlab chiqarish</a:t>
            </a:r>
          </a:p>
          <a:p>
            <a:pPr algn="l">
              <a:defRPr sz="1200">
                <a:solidFill>
                  <a:srgbClr val="000000"/>
                </a:solidFill>
                <a:latin typeface="Times New Roman"/>
              </a:defRPr>
            </a:pPr>
            <a:r>
              <a:t>Fotosintez jarayoni dunyodagi barcha yashayotgan organizmlar uchun asosiy energiya manbai hisoblanadi. O'simliklar quyoshdan olingan energiyani kimyoviy energiya shaklida saqlaydi, bu esa oziq-ovqat zanjiri orqali boshqa organizmlarga uzatiladi. Ushbu jarayon natijasida ishlab chiqarilgan uglevodlar va kislorod hayotiy faoliyatni davom ettirish uchun zarurdir. Shuningdek, fotosintez orqali hosil bo'lgan energiya o'z-o'zidan atrof-muhitdagi turli ekologik jarayonlarga ham hissa qo'shadi.</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solidFill>
                  <a:srgbClr val="000000"/>
                </a:solidFill>
                <a:latin typeface="Times New Roman"/>
              </a:defRPr>
            </a:pPr>
            <a:r>
              <a:t>Atmosfera tarkibidagi o'zgarishlar</a:t>
            </a:r>
          </a:p>
          <a:p>
            <a:pPr algn="l">
              <a:defRPr sz="1200">
                <a:solidFill>
                  <a:srgbClr val="000000"/>
                </a:solidFill>
                <a:latin typeface="Times New Roman"/>
              </a:defRPr>
            </a:pPr>
            <a:r>
              <a:t>Fotosintez jarayoni kislorod ishlab chiqarish orqali atmosfera tarkibiga muhim ta'sir ko'rsatadi. Dastlab yer yuzidagi atmosfera karbonat angidrid bilan boy edi, lekin fotosintez tufayli kislorod miqdori oshib, hayot uchun qulay sharoit yaratildi. Ushbu jarayon davomida karbonat angidrid miqdori kamayib, issiqxona effektini pasaytirishga yordam beradi. Bu esa global iqlim o'zgarishlarining oldini olishga yordam beradi.</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solidFill>
                  <a:srgbClr val="000000"/>
                </a:solidFill>
                <a:latin typeface="Times New Roman"/>
              </a:defRPr>
            </a:pPr>
            <a:r>
              <a:t>Ekologik muvozanat</a:t>
            </a:r>
          </a:p>
          <a:p>
            <a:pPr algn="l">
              <a:defRPr sz="1200">
                <a:solidFill>
                  <a:srgbClr val="000000"/>
                </a:solidFill>
                <a:latin typeface="Times New Roman"/>
              </a:defRPr>
            </a:pPr>
            <a:r>
              <a:t>Fotosintez jarayoni ekologik muvozanat uchun muhim ahamiyatga ega, chunki u o'simlik va hayvonlar orasida gaz almashinuvini ta'minlaydi. O'simliklar karbonat angidridni yutib, kislorod chiqarib, atmosferaning gaz tarkibini muvozanatlashda qatnashadi. Bu jarayon orqali oziq-ovqat zanjiri davom etadi, chunki har bir organizm ma'lum bir darajadagi energiya va moddalar almashinuviga ehtiyoj sezadi. Shuningdek, fotosintez orqali o'simlik biomassa hosil qilib, tuproq unumdorligini oshiradi.</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4" name="Picture 3" descr="abstract-blue-background-poster-with-dynamic-triangle-frame-border-blue-white-business-presentation-background-with-modern-technology-network-concept-vector-illustration_181182-19578_1755920915250.jpg"/>
          <p:cNvPicPr>
            <a:picLocks noChangeAspect="1"/>
          </p:cNvPicPr>
          <p:nvPr/>
        </p:nvPicPr>
        <p:blipFill>
          <a:blip r:embed="rId2"/>
          <a:stretch>
            <a:fillRect/>
          </a:stretch>
        </p:blipFill>
        <p:spPr>
          <a:xfrm>
            <a:off x="0" y="0"/>
            <a:ext cx="12188952" cy="6858000"/>
          </a:xfrm>
          <a:prstGeom prst="rect">
            <a:avLst/>
          </a:prstGeom>
        </p:spPr>
      </p:pic>
      <p:sp>
        <p:nvSpPr>
          <p:cNvPr id="2" name="Title 1"/>
          <p:cNvSpPr>
            <a:spLocks noGrp="1"/>
          </p:cNvSpPr>
          <p:nvPr>
            <p:ph type="title"/>
          </p:nvPr>
        </p:nvSpPr>
        <p:spPr/>
        <p:txBody>
          <a:bodyPr/>
          <a:lstStyle/>
          <a:p>
            <a:pPr algn="ctr">
              <a:defRPr sz="2800" b="1"/>
            </a:pPr>
            <a:r>
              <a:t>Fotosintezning geokimyoviy ta'siri</a:t>
            </a:r>
          </a:p>
        </p:txBody>
      </p:sp>
      <p:sp>
        <p:nvSpPr>
          <p:cNvPr id="3" name="Content Placeholder 2"/>
          <p:cNvSpPr>
            <a:spLocks noGrp="1"/>
          </p:cNvSpPr>
          <p:nvPr>
            <p:ph idx="1"/>
          </p:nvPr>
        </p:nvSpPr>
        <p:spPr/>
        <p:txBody>
          <a:bodyPr wrap="square"/>
          <a:lstStyle/>
          <a:p>
            <a:pPr algn="l">
              <a:defRPr sz="1800"/>
            </a:pPr>
            <a:r>
              <a:t>• Fotosintez jarayoni geokimyoviy sikllarda muhim rol o'ynaydi, chunki u karbonat angidridni organik moddalarga aylantirish orqali karbon siklida ishtirok etadi. Ushbu jarayon atmosferada karbonat angidrid miqdorini kamaytirib, global isish tahdidlarini pasaytirishga yordam beradi. Natijada, fotosintez orqali hosil bo'lgan organik materiya tuproqdagi mikroorganizmlar tomonidan parchalab, tuproq unumdorligini oshiradi va oziq moddalar aylanishida muhim rol o'ynaydi.</a:t>
            </a:r>
          </a:p>
          <a:p>
            <a:pPr algn="l">
              <a:defRPr sz="1800"/>
            </a:pPr>
            <a:r>
              <a:t>• Fotosintez jarayoni o'simliklar tomonidan amalga oshiriladigan asosiy jarayonlardan biri bo'lib, bu jarayonda quyosh nurlari, suv va karbonat angidriddan foydalaniladi. Ushbu jarayon davomida xlorofill pigmenti quyosh nurlarini yutib, ularni kimyoviy energiyaga aylantiradi. Shuningdek, fotosintez orqali ishlab chiqarilgan kislorod hayotiy jarayonlar uchun muhim ahamiyatga ega. O'simliklar tomonidan ishlab chiqarilgan uglevodlar esa oziq-ovqat zanjiri orqali boshqa organizmlarga uzatiladi.</a:t>
            </a:r>
          </a:p>
          <a:p>
            <a:pPr algn="l">
              <a:defRPr sz="1800"/>
            </a:pPr>
            <a:r>
              <a:t>• Fotosintez jarayoni nafaqat o'simliklar, balki yosunlar va ba'zi bakteriyalar tomonidan ham amalga oshiriladi. Ushbu jarayon ekologik muvozanatni saqlashda asosiy rol o'ynaydi, chunki u atmosfera gaz tarkibini muvozanatlashda ishtirok etadi. Fotosintez orqali o'simliklar kislorod ishlab chiqarib, atmosferada kislorod miqdorini oshiradi, bu esa hayvonlar va boshqa organizmlar uchun hayotiy ahamiyatga ega. Shuningdek, fotosintez orqali hosil bo'lgan organik moddalarning parchalanishi tuproq unumdorligini oshiradi.</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